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60" r:id="rId5"/>
    <p:sldId id="259"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88" r:id="rId19"/>
    <p:sldId id="274" r:id="rId20"/>
    <p:sldId id="284" r:id="rId21"/>
    <p:sldId id="275" r:id="rId22"/>
    <p:sldId id="277" r:id="rId23"/>
    <p:sldId id="283" r:id="rId24"/>
    <p:sldId id="286" r:id="rId25"/>
    <p:sldId id="278" r:id="rId26"/>
    <p:sldId id="287" r:id="rId27"/>
    <p:sldId id="279" r:id="rId28"/>
    <p:sldId id="280" r:id="rId29"/>
    <p:sldId id="285" r:id="rId30"/>
    <p:sldId id="282"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87" d="100"/>
          <a:sy n="87" d="100"/>
        </p:scale>
        <p:origin x="69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3/30/2023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3/30/2023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D42A1-2EA3-4045-A880-40A95216E299}"/>
              </a:ext>
            </a:extLst>
          </p:cNvPr>
          <p:cNvSpPr>
            <a:spLocks noGrp="1"/>
          </p:cNvSpPr>
          <p:nvPr>
            <p:ph type="ctrTitle"/>
          </p:nvPr>
        </p:nvSpPr>
        <p:spPr/>
        <p:txBody>
          <a:bodyPr>
            <a:normAutofit/>
          </a:bodyPr>
          <a:lstStyle/>
          <a:p>
            <a:r>
              <a:rPr lang="en-US" dirty="0"/>
              <a:t>Electronic Payment CARD</a:t>
            </a:r>
            <a:br>
              <a:rPr lang="en-US" dirty="0"/>
            </a:br>
            <a:br>
              <a:rPr lang="en-US" dirty="0"/>
            </a:br>
            <a:r>
              <a:rPr lang="en-US" dirty="0" err="1"/>
              <a:t>GUIDance</a:t>
            </a:r>
            <a:r>
              <a:rPr lang="en-US" dirty="0"/>
              <a:t> and Procedures</a:t>
            </a:r>
          </a:p>
        </p:txBody>
      </p:sp>
      <p:sp>
        <p:nvSpPr>
          <p:cNvPr id="3" name="Subtitle 2">
            <a:extLst>
              <a:ext uri="{FF2B5EF4-FFF2-40B4-BE49-F238E27FC236}">
                <a16:creationId xmlns:a16="http://schemas.microsoft.com/office/drawing/2014/main" id="{C873129F-DD6A-431C-9EAA-4DEF1F134503}"/>
              </a:ext>
            </a:extLst>
          </p:cNvPr>
          <p:cNvSpPr>
            <a:spLocks noGrp="1"/>
          </p:cNvSpPr>
          <p:nvPr>
            <p:ph type="subTitle" idx="1"/>
          </p:nvPr>
        </p:nvSpPr>
        <p:spPr/>
        <p:txBody>
          <a:bodyPr/>
          <a:lstStyle/>
          <a:p>
            <a:r>
              <a:rPr lang="en-US" dirty="0"/>
              <a:t>LAUSD Office of Accounting and Disbursement</a:t>
            </a:r>
          </a:p>
        </p:txBody>
      </p:sp>
      <p:pic>
        <p:nvPicPr>
          <p:cNvPr id="4" name="Picture 3" descr="Logo&#10;&#10;Description automatically generated">
            <a:extLst>
              <a:ext uri="{FF2B5EF4-FFF2-40B4-BE49-F238E27FC236}">
                <a16:creationId xmlns:a16="http://schemas.microsoft.com/office/drawing/2014/main" id="{C1385584-E38E-4C63-AE34-18648CBA959D}"/>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423312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Establishing payment card services</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a:bodyPr>
          <a:lstStyle/>
          <a:p>
            <a:pPr marL="0" indent="0">
              <a:buNone/>
            </a:pPr>
            <a:r>
              <a:rPr lang="en-US" dirty="0"/>
              <a:t>Requirements for establishing electronic payment card processing</a:t>
            </a:r>
          </a:p>
          <a:p>
            <a:pPr lvl="1"/>
            <a:r>
              <a:rPr lang="en-US" dirty="0"/>
              <a:t>If the requestor is an authorized cash collection unit, visit the Accounting and Disbursement website, complete the request form to become a payment card processing merchant.</a:t>
            </a:r>
          </a:p>
          <a:p>
            <a:pPr lvl="1"/>
            <a:r>
              <a:rPr lang="en-US" dirty="0"/>
              <a:t>Prior to approval, you will be instructed to complete the PCI training on </a:t>
            </a:r>
            <a:r>
              <a:rPr lang="en-US" dirty="0" err="1"/>
              <a:t>MyPLN</a:t>
            </a:r>
            <a:r>
              <a:rPr lang="en-US" dirty="0"/>
              <a:t> and asked to follow the procedures for handling electronic transactions as outlined in this presentation. </a:t>
            </a:r>
          </a:p>
          <a:p>
            <a:pPr lvl="1"/>
            <a:endParaRPr lang="en-US" dirty="0"/>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2153106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Establishing payment card services</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fontScale="77500" lnSpcReduction="20000"/>
          </a:bodyPr>
          <a:lstStyle/>
          <a:p>
            <a:pPr marL="0" indent="0">
              <a:buNone/>
            </a:pPr>
            <a:r>
              <a:rPr lang="en-US" dirty="0"/>
              <a:t>Requirements for establishing electronic payment card processing</a:t>
            </a:r>
          </a:p>
          <a:p>
            <a:pPr lvl="1"/>
            <a:r>
              <a:rPr lang="en-US" dirty="0"/>
              <a:t>Written approval from Accounting and Disbursement must be issued before entering into any contract or purchase of software and/or equipment for processing of payment card transactions with providers. This requirement applies regardless of the transaction technology used (e.g., e-commerce, outsourced to a third-party vendor, or payment terminals).</a:t>
            </a:r>
          </a:p>
          <a:p>
            <a:pPr lvl="1"/>
            <a:r>
              <a:rPr lang="en-US" dirty="0"/>
              <a:t>A merchant’s processing identity (merchant ID) is obtained from JP Morgan Chase as part of the setup process.</a:t>
            </a:r>
          </a:p>
          <a:p>
            <a:pPr lvl="1"/>
            <a:r>
              <a:rPr lang="en-US" dirty="0"/>
              <a:t>If a merchant desires to set up their own relationships for payment card processing, the merchant is still expected to follow these guidelines for payment card handling. </a:t>
            </a:r>
          </a:p>
          <a:p>
            <a:pPr lvl="1"/>
            <a:r>
              <a:rPr lang="en-US" dirty="0"/>
              <a:t>If a merchant desires to set up online payment integration (clickable button on a website), they must contact Accounting and Disbursement to initiate this setup:  electronicpayment@lausd.net</a:t>
            </a:r>
          </a:p>
          <a:p>
            <a:pPr marL="0" indent="0">
              <a:buNone/>
            </a:pPr>
            <a:endParaRPr lang="en-US" dirty="0"/>
          </a:p>
          <a:p>
            <a:pPr marL="0" indent="0">
              <a:buNone/>
            </a:pPr>
            <a:r>
              <a:rPr lang="en-US" dirty="0"/>
              <a:t>Please Note: If a merchant chooses to utilize a third-party electronic payment service provider (</a:t>
            </a:r>
            <a:r>
              <a:rPr lang="en-US" dirty="0" err="1"/>
              <a:t>ie</a:t>
            </a:r>
            <a:r>
              <a:rPr lang="en-US" dirty="0"/>
              <a:t>., Venmo, Square, PayPal, etc.), equipment and network connectivity must follow LAUSD guidelines established by LAUSD Network Security – Devices transmitting financial data and transactions will not be connected to the LAUSD network. </a:t>
            </a:r>
          </a:p>
          <a:p>
            <a:pPr marL="0" indent="0">
              <a:buNone/>
            </a:pPr>
            <a:endParaRPr lang="en-US" dirty="0"/>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218468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Establishing payment card services</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fontScale="92500" lnSpcReduction="20000"/>
          </a:bodyPr>
          <a:lstStyle/>
          <a:p>
            <a:pPr marL="0" indent="0">
              <a:buNone/>
            </a:pPr>
            <a:r>
              <a:rPr lang="en-US" dirty="0"/>
              <a:t>Requirements for establishing electronic payment card processing</a:t>
            </a:r>
          </a:p>
          <a:p>
            <a:pPr marL="0" indent="0">
              <a:buNone/>
            </a:pPr>
            <a:r>
              <a:rPr lang="en-US" dirty="0"/>
              <a:t>Each merchant is required to designate the roles of Fiscal Officer and Dispute Resolution Contact as part of the approval process for payment card processing.</a:t>
            </a:r>
          </a:p>
          <a:p>
            <a:pPr marL="0" indent="0">
              <a:buNone/>
            </a:pPr>
            <a:r>
              <a:rPr lang="en-US" dirty="0"/>
              <a:t>The Fiscal Officer is responsible for:</a:t>
            </a:r>
          </a:p>
          <a:p>
            <a:pPr lvl="1"/>
            <a:r>
              <a:rPr lang="en-US" dirty="0"/>
              <a:t>establishing or updating unit payment card processing services and administering new users.</a:t>
            </a:r>
          </a:p>
          <a:p>
            <a:pPr lvl="1"/>
            <a:r>
              <a:rPr lang="en-US" dirty="0"/>
              <a:t>Implementing, supervising, enforcing and ensuring compliance with all payment card processing policies and procedures - must sign off on the unit's compliance measures.</a:t>
            </a:r>
          </a:p>
          <a:p>
            <a:pPr lvl="1"/>
            <a:r>
              <a:rPr lang="en-US" dirty="0"/>
              <a:t>the oversight of the daily payment card processing operations.</a:t>
            </a:r>
          </a:p>
          <a:p>
            <a:pPr lvl="1"/>
            <a:r>
              <a:rPr lang="en-US" dirty="0"/>
              <a:t>implementing and supervising the enforcement of all payment card processing policies and requirements.</a:t>
            </a:r>
          </a:p>
          <a:p>
            <a:pPr marL="0" indent="0">
              <a:buNone/>
            </a:pPr>
            <a:r>
              <a:rPr lang="en-US" dirty="0"/>
              <a:t>The Dispute Resolution Contact is responsible for:</a:t>
            </a:r>
          </a:p>
          <a:p>
            <a:pPr lvl="1"/>
            <a:r>
              <a:rPr lang="en-US" dirty="0"/>
              <a:t>responding to requests with the required information for disputed transaction(s) within 2 days. </a:t>
            </a:r>
          </a:p>
          <a:p>
            <a:pPr marL="0" indent="0">
              <a:buNone/>
            </a:pPr>
            <a:endParaRPr lang="en-US" dirty="0"/>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468338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Establishing payment card services</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a:bodyPr>
          <a:lstStyle/>
          <a:p>
            <a:pPr marL="0" indent="0">
              <a:buNone/>
            </a:pPr>
            <a:r>
              <a:rPr lang="en-US" dirty="0"/>
              <a:t>Accounting and Disbursement will contact the unit once the card acceptance service is approved and established. This communication will occur:</a:t>
            </a:r>
          </a:p>
          <a:p>
            <a:pPr lvl="1"/>
            <a:r>
              <a:rPr lang="en-US" dirty="0"/>
              <a:t>After the bank merchant identity (ID) is determined.</a:t>
            </a:r>
          </a:p>
          <a:p>
            <a:pPr lvl="1"/>
            <a:r>
              <a:rPr lang="en-US" dirty="0"/>
              <a:t>When the terminal equipment is available and ready for set up. </a:t>
            </a:r>
          </a:p>
          <a:p>
            <a:pPr lvl="1"/>
            <a:r>
              <a:rPr lang="en-US" dirty="0"/>
              <a:t>After the requestor has completed PCI training on </a:t>
            </a:r>
            <a:r>
              <a:rPr lang="en-US" dirty="0" err="1"/>
              <a:t>MyPLN</a:t>
            </a:r>
            <a:r>
              <a:rPr lang="en-US" dirty="0"/>
              <a:t>. </a:t>
            </a:r>
          </a:p>
          <a:p>
            <a:pPr marL="0" indent="0">
              <a:buNone/>
            </a:pPr>
            <a:r>
              <a:rPr lang="en-US" dirty="0"/>
              <a:t>ALL personnel involved with card processing must complete Accounting and Disbursement Training.</a:t>
            </a:r>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2977580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Establishing payment card services</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a:bodyPr>
          <a:lstStyle/>
          <a:p>
            <a:pPr marL="0" indent="0">
              <a:buNone/>
            </a:pPr>
            <a:r>
              <a:rPr lang="en-US" dirty="0"/>
              <a:t>For online payment card acceptance, the merchant submits the completed enrollment request form.</a:t>
            </a:r>
          </a:p>
          <a:p>
            <a:pPr marL="0" indent="0">
              <a:buNone/>
            </a:pPr>
            <a:endParaRPr lang="en-US" dirty="0"/>
          </a:p>
          <a:p>
            <a:pPr marL="0" indent="0">
              <a:buNone/>
            </a:pPr>
            <a:r>
              <a:rPr lang="en-US" dirty="0"/>
              <a:t>The merchant will review the following information:</a:t>
            </a:r>
          </a:p>
          <a:p>
            <a:pPr lvl="1"/>
            <a:r>
              <a:rPr lang="en-US" dirty="0"/>
              <a:t>Accounting and Disbursement Policies and Procedures presentation</a:t>
            </a:r>
            <a:endParaRPr lang="en-US" dirty="0">
              <a:solidFill>
                <a:schemeClr val="bg1"/>
              </a:solidFill>
              <a:highlight>
                <a:srgbClr val="FFFF00"/>
              </a:highlight>
            </a:endParaRPr>
          </a:p>
          <a:p>
            <a:pPr lvl="1"/>
            <a:r>
              <a:rPr lang="en-US" dirty="0"/>
              <a:t>PCI training found on the </a:t>
            </a:r>
            <a:r>
              <a:rPr lang="en-US" dirty="0" err="1"/>
              <a:t>MyPLN</a:t>
            </a:r>
            <a:r>
              <a:rPr lang="en-US" dirty="0"/>
              <a:t> website:</a:t>
            </a:r>
          </a:p>
          <a:p>
            <a:pPr lvl="2">
              <a:buFont typeface="Wingdings" panose="05000000000000000000" pitchFamily="2" charset="2"/>
              <a:buChar char="ü"/>
            </a:pPr>
            <a:r>
              <a:rPr lang="en-US" dirty="0"/>
              <a:t>PCI Security Awareness</a:t>
            </a:r>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1220726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Establishing payment card services</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a:bodyPr>
          <a:lstStyle/>
          <a:p>
            <a:pPr marL="0" indent="0">
              <a:buNone/>
            </a:pPr>
            <a:r>
              <a:rPr lang="en-US" dirty="0"/>
              <a:t>For online payment card acceptance (integrating payment functionality into a website), contact Accounting and Disbursement to facilitate ITD involvement with implementing the JP Morgan Chase Orbital Gateway into their department website.</a:t>
            </a:r>
          </a:p>
          <a:p>
            <a:pPr marL="0" indent="0">
              <a:buNone/>
            </a:pPr>
            <a:r>
              <a:rPr lang="en-US" dirty="0"/>
              <a:t>The JP Morgan Orbital Gateway:</a:t>
            </a:r>
          </a:p>
          <a:p>
            <a:pPr lvl="1"/>
            <a:r>
              <a:rPr lang="en-US" dirty="0"/>
              <a:t>is an online connection that ties a merchant’s systems to the backend processing systems of the bank processor.</a:t>
            </a:r>
          </a:p>
          <a:p>
            <a:pPr lvl="1"/>
            <a:r>
              <a:rPr lang="en-US" dirty="0"/>
              <a:t>receives and sends encrypted transactions between the merchant and the bank processor.</a:t>
            </a:r>
          </a:p>
          <a:p>
            <a:pPr lvl="1"/>
            <a:r>
              <a:rPr lang="en-US" dirty="0"/>
              <a:t>supports merchant and cardholder authentication, resulting in the safe transmission of payment data, and the authorization and processing of electronic payment transactions.</a:t>
            </a:r>
          </a:p>
          <a:p>
            <a:pPr marL="0" indent="0">
              <a:buNone/>
            </a:pPr>
            <a:endParaRPr lang="en-US" dirty="0"/>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1121792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Establishing payment card services</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fontScale="92500"/>
          </a:bodyPr>
          <a:lstStyle/>
          <a:p>
            <a:pPr lvl="1"/>
            <a:r>
              <a:rPr lang="en-US" dirty="0"/>
              <a:t>Any third-party software POS system must be a Data Secured System and must not be connected to the LAUSD network (e.g., Square, PayPal, etc.).</a:t>
            </a:r>
          </a:p>
          <a:p>
            <a:pPr lvl="1"/>
            <a:r>
              <a:rPr lang="en-US" dirty="0"/>
              <a:t>The merchant is responsible for all costs associated with establishing a third-party service provider.</a:t>
            </a:r>
          </a:p>
          <a:p>
            <a:pPr lvl="1"/>
            <a:r>
              <a:rPr lang="en-US" dirty="0"/>
              <a:t>Using the JP Morgan Chase Orbital Gateway or POS Terminals assures the strictest controls are kept over payment card information. </a:t>
            </a:r>
          </a:p>
          <a:p>
            <a:pPr lvl="1"/>
            <a:r>
              <a:rPr lang="en-US" dirty="0"/>
              <a:t>If JP Morgan solutions are not appropriate for the type of processing needed by the merchant, a written request for exception must be submitted to Accounting and Disbursement explaining why it will not meet the merchant’s needs. If an exception is granted, Accounting and Disbursement will assist in establishing service with an appropriate online payment processor and ensure proper Network Security protocols are followed.</a:t>
            </a:r>
          </a:p>
          <a:p>
            <a:pPr lvl="1"/>
            <a:r>
              <a:rPr lang="en-US" dirty="0"/>
              <a:t>Terminals shall be stored in a physically secure location when not in use.</a:t>
            </a:r>
          </a:p>
          <a:p>
            <a:pPr marL="0" indent="0">
              <a:buNone/>
            </a:pPr>
            <a:endParaRPr lang="en-US" dirty="0"/>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382490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payment card ACCEPTANCE PROCEDURES</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fontScale="92500"/>
          </a:bodyPr>
          <a:lstStyle/>
          <a:p>
            <a:pPr marL="0" indent="0">
              <a:buNone/>
            </a:pPr>
            <a:r>
              <a:rPr lang="en-US" dirty="0"/>
              <a:t>Payment card transactions can be processed in person, via telephone, mail, secure fax, or through secure Internet applications.</a:t>
            </a:r>
          </a:p>
          <a:p>
            <a:pPr marL="0" indent="0">
              <a:buNone/>
            </a:pPr>
            <a:r>
              <a:rPr lang="en-US" dirty="0"/>
              <a:t>Do NOT send or accept payment card information via E-Mail, Wireless Devices, Instant messaging, or Chat applications.</a:t>
            </a:r>
          </a:p>
          <a:p>
            <a:pPr marL="0" indent="0">
              <a:buNone/>
            </a:pPr>
            <a:r>
              <a:rPr lang="en-US" dirty="0"/>
              <a:t>Accepting the payment card from a face-to-face transaction:</a:t>
            </a:r>
          </a:p>
          <a:p>
            <a:pPr lvl="1"/>
            <a:r>
              <a:rPr lang="en-US" dirty="0"/>
              <a:t>The card must be swiped through the payment card processing (POS) terminal in full view of the customer. </a:t>
            </a:r>
          </a:p>
          <a:p>
            <a:pPr lvl="1"/>
            <a:r>
              <a:rPr lang="en-US" dirty="0"/>
              <a:t>Do not keep any card information after the transaction authorization has been completed.</a:t>
            </a:r>
          </a:p>
          <a:p>
            <a:pPr lvl="1"/>
            <a:r>
              <a:rPr lang="en-US" dirty="0"/>
              <a:t>Staff is prohibited from writing or storing card information. Credit card information should be processed directly into the system or POS terminal while customer is present at location. </a:t>
            </a:r>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2216393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payment card ACCEPTANCE PROCEDURES</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15601"/>
            <a:ext cx="9905999" cy="4570802"/>
          </a:xfrm>
        </p:spPr>
        <p:txBody>
          <a:bodyPr>
            <a:normAutofit fontScale="92500" lnSpcReduction="20000"/>
          </a:bodyPr>
          <a:lstStyle/>
          <a:p>
            <a:pPr marL="0" indent="0">
              <a:buNone/>
            </a:pPr>
            <a:r>
              <a:rPr lang="en-US" dirty="0"/>
              <a:t>Accepting the payment card from a face-to-face transaction:</a:t>
            </a:r>
          </a:p>
          <a:p>
            <a:pPr>
              <a:spcBef>
                <a:spcPts val="0"/>
              </a:spcBef>
              <a:spcAft>
                <a:spcPts val="0"/>
              </a:spcAft>
            </a:pPr>
            <a:endParaRPr lang="en-US" dirty="0">
              <a:effectLst/>
            </a:endParaRPr>
          </a:p>
          <a:p>
            <a:pPr marR="0" lvl="1">
              <a:spcAft>
                <a:spcPts val="0"/>
              </a:spcAft>
            </a:pPr>
            <a:r>
              <a:rPr lang="en-US" sz="1900" dirty="0"/>
              <a:t>Issue credits immediately after determining that a credit is due</a:t>
            </a:r>
          </a:p>
          <a:p>
            <a:pPr marR="0" lvl="1">
              <a:spcAft>
                <a:spcPts val="0"/>
              </a:spcAft>
            </a:pPr>
            <a:r>
              <a:rPr lang="en-US" sz="1900" dirty="0"/>
              <a:t>Disclose all terms and conditions of the sale (return, refund, exchange, cancellation policies) at the point of sale, on receipts and website</a:t>
            </a:r>
          </a:p>
          <a:p>
            <a:pPr marR="0" lvl="1">
              <a:spcAft>
                <a:spcPts val="0"/>
              </a:spcAft>
            </a:pPr>
            <a:r>
              <a:rPr lang="en-US" sz="1900" dirty="0"/>
              <a:t>Ensure the name on receipts matches the business name on the transaction record</a:t>
            </a:r>
          </a:p>
          <a:p>
            <a:pPr marR="0" lvl="1">
              <a:spcAft>
                <a:spcPts val="0"/>
              </a:spcAft>
            </a:pPr>
            <a:r>
              <a:rPr lang="en-US" sz="1900" dirty="0"/>
              <a:t>Advise customers of any delays between receipt or shipping of goods and the processing of the transaction</a:t>
            </a:r>
          </a:p>
          <a:p>
            <a:pPr marR="0" lvl="1">
              <a:spcAft>
                <a:spcPts val="0"/>
              </a:spcAft>
            </a:pPr>
            <a:r>
              <a:rPr lang="en-US" sz="1900" dirty="0"/>
              <a:t>State at the point of sale how the charge will appear on the statement – </a:t>
            </a:r>
            <a:r>
              <a:rPr lang="en-US" sz="1900" dirty="0" err="1"/>
              <a:t>ie</a:t>
            </a:r>
            <a:r>
              <a:rPr lang="en-US" sz="1900" dirty="0"/>
              <a:t>., “This charge will appear as Los Angeles High School” </a:t>
            </a:r>
          </a:p>
          <a:p>
            <a:pPr marR="0" lvl="1">
              <a:spcAft>
                <a:spcPts val="0"/>
              </a:spcAft>
            </a:pPr>
            <a:r>
              <a:rPr lang="en-US" sz="1900" dirty="0"/>
              <a:t>Add a phone number to the descriptor to allow for any matter to be resolved with a phone call instead of a dispute</a:t>
            </a:r>
          </a:p>
          <a:p>
            <a:pPr marR="0" lvl="1">
              <a:spcAft>
                <a:spcPts val="0"/>
              </a:spcAft>
            </a:pPr>
            <a:r>
              <a:rPr lang="en-US" sz="1900" dirty="0"/>
              <a:t>Validate that the card is signed and the expiration date has not passed</a:t>
            </a:r>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25682349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payment card ACCEPTANCE PROCEDURES</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a:bodyPr>
          <a:lstStyle/>
          <a:p>
            <a:pPr marL="0" indent="0">
              <a:buNone/>
            </a:pPr>
            <a:r>
              <a:rPr lang="en-US" dirty="0"/>
              <a:t>Accepting Payment Cards:</a:t>
            </a:r>
          </a:p>
          <a:p>
            <a:pPr lvl="1"/>
            <a:r>
              <a:rPr lang="en-US" dirty="0"/>
              <a:t>Via the phone: Do not record credit card conversation(s). Do not write full credit card number(s), which should be entered directly into the system or Point-of-Sale (POS) terminal as soon as it is received from the customer. Ensure that conversation(s) are taken in a secured location not audible to other staff members or customers.</a:t>
            </a:r>
          </a:p>
          <a:p>
            <a:pPr lvl="1"/>
            <a:r>
              <a:rPr lang="en-US" dirty="0"/>
              <a:t>Via U.S. Mail: Every effort should be made not to accept credit card information via U.S. mail. If there is a legitimate business reason to accept this payment method, departments must secure the documents received. It is recommended that the mail be opened and logged in a secure room with cameras in order to restrict access to the credit card information. All credit card data must be securely cross shredded after the information is processed.</a:t>
            </a:r>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4069616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6505D-22F9-4005-A129-7715D05307EF}"/>
              </a:ext>
            </a:extLst>
          </p:cNvPr>
          <p:cNvSpPr>
            <a:spLocks noGrp="1"/>
          </p:cNvSpPr>
          <p:nvPr>
            <p:ph type="title"/>
          </p:nvPr>
        </p:nvSpPr>
        <p:spPr/>
        <p:txBody>
          <a:bodyPr/>
          <a:lstStyle/>
          <a:p>
            <a:r>
              <a:rPr lang="en-US" dirty="0"/>
              <a:t>Table of contents</a:t>
            </a:r>
          </a:p>
        </p:txBody>
      </p:sp>
      <p:sp>
        <p:nvSpPr>
          <p:cNvPr id="3" name="Content Placeholder 2">
            <a:extLst>
              <a:ext uri="{FF2B5EF4-FFF2-40B4-BE49-F238E27FC236}">
                <a16:creationId xmlns:a16="http://schemas.microsoft.com/office/drawing/2014/main" id="{EC09783F-3972-4F32-B398-CB325AA146A8}"/>
              </a:ext>
            </a:extLst>
          </p:cNvPr>
          <p:cNvSpPr>
            <a:spLocks noGrp="1"/>
          </p:cNvSpPr>
          <p:nvPr>
            <p:ph idx="1"/>
          </p:nvPr>
        </p:nvSpPr>
        <p:spPr>
          <a:xfrm>
            <a:off x="1141412" y="1781666"/>
            <a:ext cx="9905999" cy="4543719"/>
          </a:xfrm>
        </p:spPr>
        <p:txBody>
          <a:bodyPr/>
          <a:lstStyle/>
          <a:p>
            <a:r>
              <a:rPr lang="en-US" dirty="0"/>
              <a:t>Introduction</a:t>
            </a:r>
          </a:p>
          <a:p>
            <a:r>
              <a:rPr lang="en-US" dirty="0"/>
              <a:t>Establishing Payment Card Services</a:t>
            </a:r>
          </a:p>
          <a:p>
            <a:r>
              <a:rPr lang="en-US" dirty="0"/>
              <a:t>Payment Card Acceptance Procedures</a:t>
            </a:r>
          </a:p>
          <a:p>
            <a:r>
              <a:rPr lang="en-US" dirty="0"/>
              <a:t>Payment Card Terminal Operation</a:t>
            </a:r>
          </a:p>
          <a:p>
            <a:r>
              <a:rPr lang="en-US" dirty="0"/>
              <a:t>Payment Card Reports</a:t>
            </a:r>
          </a:p>
          <a:p>
            <a:r>
              <a:rPr lang="en-US" dirty="0"/>
              <a:t>Paper-Based Transactions</a:t>
            </a:r>
          </a:p>
          <a:p>
            <a:r>
              <a:rPr lang="en-US" dirty="0"/>
              <a:t>Equipment Storage and Maintenance</a:t>
            </a:r>
          </a:p>
          <a:p>
            <a:r>
              <a:rPr lang="en-US" dirty="0"/>
              <a:t>Contact Information</a:t>
            </a:r>
          </a:p>
        </p:txBody>
      </p:sp>
      <p:pic>
        <p:nvPicPr>
          <p:cNvPr id="4" name="Picture 3" descr="Logo&#10;&#10;Description automatically generated">
            <a:extLst>
              <a:ext uri="{FF2B5EF4-FFF2-40B4-BE49-F238E27FC236}">
                <a16:creationId xmlns:a16="http://schemas.microsoft.com/office/drawing/2014/main" id="{062CA98C-2104-4361-9D14-7803B40BB62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42520839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payment card ACCEPTANCE PROCEDURES</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fontScale="92500" lnSpcReduction="20000"/>
          </a:bodyPr>
          <a:lstStyle/>
          <a:p>
            <a:pPr marL="0" indent="0">
              <a:buNone/>
            </a:pPr>
            <a:r>
              <a:rPr lang="en-US" dirty="0"/>
              <a:t>Accepting Payment Cards via a secure FAX transmission:</a:t>
            </a:r>
          </a:p>
          <a:p>
            <a:pPr lvl="1"/>
            <a:r>
              <a:rPr lang="en-US" dirty="0"/>
              <a:t>Most PC‐based FAX software does not provide a secure repository for storing incoming FAX information. The required method to accept payment card information is by a secured FAX machine in a controlled location.</a:t>
            </a:r>
          </a:p>
          <a:p>
            <a:pPr lvl="1"/>
            <a:r>
              <a:rPr lang="en-US" dirty="0"/>
              <a:t>Closely monitor all </a:t>
            </a:r>
            <a:r>
              <a:rPr lang="en-US" dirty="0" err="1"/>
              <a:t>FAXes</a:t>
            </a:r>
            <a:r>
              <a:rPr lang="en-US" dirty="0"/>
              <a:t> containing payment card information as you would a cash transaction.</a:t>
            </a:r>
          </a:p>
          <a:p>
            <a:pPr lvl="1"/>
            <a:r>
              <a:rPr lang="en-US" dirty="0"/>
              <a:t>Manually key the payment card information into the payment card processing terminal (POS).</a:t>
            </a:r>
          </a:p>
          <a:p>
            <a:pPr lvl="1"/>
            <a:r>
              <a:rPr lang="en-US" dirty="0"/>
              <a:t>The section of the FAX containing payment card information must be rendered unreadable once the transaction is complete. Marking out the card information with grease pencil is the preferred method. The FAX transmission should be shredded if there is no information that needs to be stored.</a:t>
            </a:r>
          </a:p>
          <a:p>
            <a:pPr marL="0" indent="0">
              <a:buNone/>
            </a:pPr>
            <a:r>
              <a:rPr lang="en-US" dirty="0"/>
              <a:t>Note: Digital Senders, such as the RightFax system, are not a secure FAX and they should not be used for transmitting payment card information.</a:t>
            </a:r>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7557811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payment card ACCEPTANCE PROCEDURES</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fontScale="85000" lnSpcReduction="20000"/>
          </a:bodyPr>
          <a:lstStyle/>
          <a:p>
            <a:pPr marL="0" indent="0">
              <a:buNone/>
            </a:pPr>
            <a:r>
              <a:rPr lang="en-US" dirty="0"/>
              <a:t>Receiving Payment Card information via E-Mail</a:t>
            </a:r>
          </a:p>
          <a:p>
            <a:pPr lvl="1"/>
            <a:r>
              <a:rPr lang="en-US" dirty="0"/>
              <a:t>Card information must never be accepted via an email message. If a customer sends their card information via email, delete that email and send a response to the sender stating the card information is not accepted via email.</a:t>
            </a:r>
          </a:p>
          <a:p>
            <a:pPr lvl="1"/>
            <a:r>
              <a:rPr lang="en-US" dirty="0"/>
              <a:t>In the response, give the customer a list of alternative methods of sending their card information (FAX, mail, or phone)</a:t>
            </a:r>
          </a:p>
          <a:p>
            <a:pPr lvl="1"/>
            <a:r>
              <a:rPr lang="en-US" dirty="0"/>
              <a:t>If you reply to the original email, make sure you remove any card information before sending the message. Also, be sure to delete the message from your email inbox, sent box, and deleted box.</a:t>
            </a:r>
          </a:p>
          <a:p>
            <a:pPr marL="0" indent="0">
              <a:buNone/>
            </a:pPr>
            <a:r>
              <a:rPr lang="en-US" dirty="0"/>
              <a:t>Handling Delayed Processing of Payment Card Information</a:t>
            </a:r>
          </a:p>
          <a:p>
            <a:pPr lvl="1"/>
            <a:r>
              <a:rPr lang="en-US" dirty="0"/>
              <a:t>It is preferable to accept payment card information when it can be processed immediately.</a:t>
            </a:r>
          </a:p>
          <a:p>
            <a:pPr lvl="1"/>
            <a:r>
              <a:rPr lang="en-US" dirty="0"/>
              <a:t>If a delay is necessary and the payment card information must be stored, do not store it in an electronic format.</a:t>
            </a:r>
          </a:p>
          <a:p>
            <a:pPr lvl="1"/>
            <a:r>
              <a:rPr lang="en-US" dirty="0"/>
              <a:t>Secure the paper form containing payment card information following the same guidelines used for securing cash transactions. Once the transaction is processed, be sure to cross-shred the paper. </a:t>
            </a:r>
          </a:p>
          <a:p>
            <a:pPr marL="0" indent="0">
              <a:buNone/>
            </a:pPr>
            <a:endParaRPr lang="en-US" dirty="0"/>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8619671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payment card ACCEPTANCE PROCEDURES</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a:bodyPr>
          <a:lstStyle/>
          <a:p>
            <a:pPr marL="0" indent="0">
              <a:buNone/>
            </a:pPr>
            <a:r>
              <a:rPr lang="en-US" dirty="0"/>
              <a:t>Required Procedures for Storing Card Information:</a:t>
            </a:r>
          </a:p>
          <a:p>
            <a:pPr lvl="1"/>
            <a:r>
              <a:rPr lang="en-US" dirty="0"/>
              <a:t>Sensitive authentication data, such as payment card security codes, PIN numbers, or full magnetic stripe data, must never be stored after the transaction authorization is completed, even if this data is encrypted.</a:t>
            </a:r>
          </a:p>
          <a:p>
            <a:pPr lvl="1"/>
            <a:r>
              <a:rPr lang="en-US" dirty="0"/>
              <a:t>Limit access to sales drafts, reports, or other sources of cardholder data to employees by a need-to-know basis related to their job responsibilities.</a:t>
            </a:r>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24232024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payment card ACCEPTANCE PROCEDURES</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fontScale="92500"/>
          </a:bodyPr>
          <a:lstStyle/>
          <a:p>
            <a:pPr lvl="1"/>
            <a:r>
              <a:rPr lang="en-US" sz="2400" dirty="0"/>
              <a:t>Cash advance: Credit card payments shall be used for the sole purpose of processing payment transactions for goods or services for the cardholder. Cash advances or any cash withdrawals are not authorized in connection with any card transaction.</a:t>
            </a:r>
          </a:p>
          <a:p>
            <a:pPr lvl="1"/>
            <a:r>
              <a:rPr lang="en-US" sz="2400" dirty="0"/>
              <a:t>Refunds: In the event of a refund request or transaction reversal, refunds will be made electronically to the original form of payment (same card as used in the sale transaction). *The Developer Fee Program Office may be an exception due to the size of the transactions and may issue refunds on paper checks. </a:t>
            </a:r>
          </a:p>
          <a:p>
            <a:pPr lvl="1"/>
            <a:r>
              <a:rPr lang="en-US" sz="2400" dirty="0"/>
              <a:t>Refunds will only be issued by supervisors. Caution will be exercised with which resources and the number of people that are given the ability to issue refunds. </a:t>
            </a:r>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1668374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payment card ACCEPTANCE PROCEDURES</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a:bodyPr>
          <a:lstStyle/>
          <a:p>
            <a:pPr lvl="1"/>
            <a:r>
              <a:rPr lang="en-US" dirty="0"/>
              <a:t>Chargebacks: a chargeback may result as the outcome of a disputed charge. All chargebacks should be documented and reviewed by a second person. </a:t>
            </a:r>
          </a:p>
          <a:p>
            <a:pPr lvl="1"/>
            <a:r>
              <a:rPr lang="en-US" dirty="0"/>
              <a:t>Network Connectivity: wireless POS terminals will connect directly to the payment processor wirelessly via the Internet. Many portable devices that attach to tablets, smartphones, etc. are not PCI compliant and not approved by LAUSD Network Security and should not be used. If there is any question about specific devices, contact Accounting and Disbursement. </a:t>
            </a:r>
          </a:p>
          <a:p>
            <a:pPr marL="0" indent="0">
              <a:buNone/>
            </a:pPr>
            <a:endParaRPr lang="en-US" dirty="0"/>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27377078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payment card TERMINAL OPERATION</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lnSpcReduction="10000"/>
          </a:bodyPr>
          <a:lstStyle/>
          <a:p>
            <a:pPr marL="0" indent="0">
              <a:buNone/>
            </a:pPr>
            <a:r>
              <a:rPr lang="en-US" dirty="0"/>
              <a:t>Detailed information regarding payment card terminal (POS) operation can be found on the Accounting and Disbursement website.</a:t>
            </a:r>
          </a:p>
          <a:p>
            <a:pPr marL="0" indent="0">
              <a:buNone/>
            </a:pPr>
            <a:r>
              <a:rPr lang="en-US" dirty="0"/>
              <a:t>These resources will have information about getting started with the payment terminal; loading paper; processing the sales, refund, and voided transactions; printing receipts; running reports from the payment terminal; and where to obtain supplies and technical support.</a:t>
            </a:r>
          </a:p>
          <a:p>
            <a:pPr marL="0" indent="0">
              <a:buNone/>
            </a:pPr>
            <a:endParaRPr lang="en-US" dirty="0"/>
          </a:p>
          <a:p>
            <a:pPr marL="0" indent="0">
              <a:buNone/>
            </a:pPr>
            <a:r>
              <a:rPr lang="en-US" dirty="0"/>
              <a:t>There are reference guides and job aids for operating payment terminals:</a:t>
            </a:r>
          </a:p>
          <a:p>
            <a:pPr lvl="1"/>
            <a:r>
              <a:rPr lang="en-US" dirty="0"/>
              <a:t>JP Morgan Chase Desk 5000 or Move 5000 Reference Guide</a:t>
            </a:r>
          </a:p>
          <a:p>
            <a:pPr lvl="1"/>
            <a:r>
              <a:rPr lang="en-US" dirty="0"/>
              <a:t>POS Terminal Job Aid (Quick Reference) </a:t>
            </a:r>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24855387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payment card TERMINAL OPERATION</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a:bodyPr>
          <a:lstStyle/>
          <a:p>
            <a:pPr marL="0" indent="0">
              <a:buNone/>
            </a:pPr>
            <a:r>
              <a:rPr lang="en-US" dirty="0"/>
              <a:t>Reconciliation:</a:t>
            </a:r>
          </a:p>
          <a:p>
            <a:r>
              <a:rPr lang="en-US" dirty="0"/>
              <a:t>A responsible person for each physical credit card terminal must close out the batch at end of the day. A data file is created and sent electronically to our processor. Training will be provided upon initial set up to access system reports.</a:t>
            </a:r>
          </a:p>
          <a:p>
            <a:r>
              <a:rPr lang="en-US" dirty="0"/>
              <a:t>A detailed reconciliation process shall be done at least monthly, which shall include reports (Deposits) used to record the transactions. Maintain copies for audit review.</a:t>
            </a:r>
          </a:p>
          <a:p>
            <a:r>
              <a:rPr lang="en-US" dirty="0"/>
              <a:t>The Deposits will be reviewed and approved by the Fiscal Officer.</a:t>
            </a:r>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24066602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Payment card reports</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a:bodyPr>
          <a:lstStyle/>
          <a:p>
            <a:pPr marL="0" indent="0">
              <a:buNone/>
            </a:pPr>
            <a:r>
              <a:rPr lang="en-US" dirty="0"/>
              <a:t>Accounting and Disbursement can provide ad-hoc reports upon request.</a:t>
            </a:r>
          </a:p>
          <a:p>
            <a:pPr marL="0" indent="0">
              <a:buNone/>
            </a:pPr>
            <a:r>
              <a:rPr lang="en-US" dirty="0"/>
              <a:t>E-Commerce transaction reports:</a:t>
            </a:r>
          </a:p>
          <a:p>
            <a:pPr lvl="1"/>
            <a:r>
              <a:rPr lang="en-US" dirty="0"/>
              <a:t>Send E-Commerce Transaction report requests to Accounting and Disbursement, electronicpayment@lausd.net</a:t>
            </a:r>
          </a:p>
          <a:p>
            <a:pPr lvl="1"/>
            <a:r>
              <a:rPr lang="en-US" dirty="0"/>
              <a:t>Merchants with administrator access to the JP Morgan system may query reports with their login at: https://www.jpmorganchase/default.cfm</a:t>
            </a:r>
          </a:p>
          <a:p>
            <a:pPr marL="0" indent="0">
              <a:buNone/>
            </a:pPr>
            <a:endParaRPr lang="en-US" dirty="0"/>
          </a:p>
          <a:p>
            <a:pPr marL="0" indent="0">
              <a:buNone/>
            </a:pPr>
            <a:r>
              <a:rPr lang="en-US" dirty="0"/>
              <a:t>Note: Reports for transactions from payment card terminals (POS Systems) are processed through the payment terminal.</a:t>
            </a:r>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39450509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Paper-based transactions</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a:bodyPr>
          <a:lstStyle/>
          <a:p>
            <a:pPr marL="0" indent="0">
              <a:buNone/>
            </a:pPr>
            <a:r>
              <a:rPr lang="en-US" dirty="0"/>
              <a:t>Required Procedures for Paper Containing Sensitive Card Information</a:t>
            </a:r>
          </a:p>
          <a:p>
            <a:pPr lvl="1"/>
            <a:r>
              <a:rPr lang="en-US" dirty="0"/>
              <a:t>All printed customer receipts and/or invoices that are maintained must show only the last four digits of the payment account number (PAN).</a:t>
            </a:r>
          </a:p>
          <a:p>
            <a:pPr lvl="1"/>
            <a:r>
              <a:rPr lang="en-US" dirty="0"/>
              <a:t>Any materials containing card account information should be unreadable prior to discarding, scanning, imaging or storing. (mark out with a black grease pencil)</a:t>
            </a:r>
          </a:p>
          <a:p>
            <a:pPr lvl="1"/>
            <a:r>
              <a:rPr lang="en-US" dirty="0"/>
              <a:t>Discarded paper forms that contain payment card information must always be shredded.</a:t>
            </a:r>
          </a:p>
          <a:p>
            <a:pPr lvl="1"/>
            <a:r>
              <a:rPr lang="en-US" dirty="0"/>
              <a:t>Do not store card information in a customer database or electronic spreadsheet.</a:t>
            </a:r>
          </a:p>
          <a:p>
            <a:pPr lvl="1"/>
            <a:r>
              <a:rPr lang="en-US" dirty="0"/>
              <a:t>Store all materials containing cardholder account information in a restricted and secure area.</a:t>
            </a:r>
          </a:p>
          <a:p>
            <a:pPr lvl="1"/>
            <a:r>
              <a:rPr lang="en-US" dirty="0"/>
              <a:t>Keep the materials in a locked cabinet, safe, or other secure storage mechanism.</a:t>
            </a:r>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14049089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Equipment Storage and Maintenance</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a:bodyPr>
          <a:lstStyle/>
          <a:p>
            <a:pPr marL="0" indent="0">
              <a:buNone/>
            </a:pPr>
            <a:r>
              <a:rPr lang="en-US" dirty="0"/>
              <a:t>Handling of physical equipment:</a:t>
            </a:r>
          </a:p>
          <a:p>
            <a:pPr lvl="1"/>
            <a:r>
              <a:rPr lang="en-US" dirty="0"/>
              <a:t>Physical Control: Ensure the workspace and area where equipment is kept is securely maintained and inaccessible to unauthorized individuals. POS terminals should be locked in a physically secure location when not in use.</a:t>
            </a:r>
          </a:p>
          <a:p>
            <a:pPr lvl="1"/>
            <a:r>
              <a:rPr lang="en-US" dirty="0"/>
              <a:t>Terminal Inspections: Periodically check POS terminals for any skimmers; a log should be maintained of the review. </a:t>
            </a:r>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1428224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3541714"/>
          </a:xfrm>
        </p:spPr>
        <p:txBody>
          <a:bodyPr/>
          <a:lstStyle/>
          <a:p>
            <a:r>
              <a:rPr lang="en-US" dirty="0"/>
              <a:t>LAUSD collects fees, accepts payments, and transacts tens of millions of dollars of goods and services annually. </a:t>
            </a:r>
          </a:p>
          <a:p>
            <a:r>
              <a:rPr lang="en-US" dirty="0"/>
              <a:t>These transactions are processed through several different mechanisms that include traditional cash and checks, payment card terminals, point-of-sale systems, and web-based payment card processing.</a:t>
            </a:r>
          </a:p>
        </p:txBody>
      </p:sp>
      <p:pic>
        <p:nvPicPr>
          <p:cNvPr id="4" name="Picture 3" descr="Logo&#10;&#10;Description automatically generated">
            <a:extLst>
              <a:ext uri="{FF2B5EF4-FFF2-40B4-BE49-F238E27FC236}">
                <a16:creationId xmlns:a16="http://schemas.microsoft.com/office/drawing/2014/main" id="{B55B2EEE-D727-4832-94D7-0AB74BEF2430}"/>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8943380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a:bodyPr>
          <a:lstStyle/>
          <a:p>
            <a:pPr marL="0" indent="0">
              <a:buNone/>
            </a:pPr>
            <a:r>
              <a:rPr lang="en-US" dirty="0"/>
              <a:t>If you have questions concerning payment card services, please contact Accounting and Disbursement:</a:t>
            </a:r>
          </a:p>
          <a:p>
            <a:pPr marL="0" indent="0">
              <a:buNone/>
            </a:pPr>
            <a:r>
              <a:rPr lang="en-US" dirty="0"/>
              <a:t>by email at electronicpayment@lausd.net</a:t>
            </a:r>
          </a:p>
          <a:p>
            <a:pPr marL="0" indent="0">
              <a:buNone/>
            </a:pPr>
            <a:r>
              <a:rPr lang="en-US" dirty="0"/>
              <a:t>or by phone at 213-241-7952</a:t>
            </a:r>
          </a:p>
          <a:p>
            <a:pPr marL="0" indent="0">
              <a:buNone/>
            </a:pPr>
            <a:endParaRPr lang="en-US" dirty="0"/>
          </a:p>
          <a:p>
            <a:pPr marL="0" indent="0">
              <a:buNone/>
            </a:pPr>
            <a:r>
              <a:rPr lang="en-US" dirty="0"/>
              <a:t>Thank You!</a:t>
            </a:r>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3818129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fontScale="85000" lnSpcReduction="20000"/>
          </a:bodyPr>
          <a:lstStyle/>
          <a:p>
            <a:pPr marL="0" indent="0">
              <a:buNone/>
            </a:pPr>
            <a:r>
              <a:rPr lang="en-US" dirty="0"/>
              <a:t>Accounting and Disbursement is the administrator for electronic card transaction processing that is accepted for the sale of goods and services by all entities within LAUSD. </a:t>
            </a:r>
          </a:p>
          <a:p>
            <a:pPr marL="0" indent="0">
              <a:buNone/>
            </a:pPr>
            <a:r>
              <a:rPr lang="en-US" dirty="0"/>
              <a:t>The role of Accounting and Disbursement is to:</a:t>
            </a:r>
          </a:p>
          <a:p>
            <a:pPr lvl="1"/>
            <a:r>
              <a:rPr lang="en-US" dirty="0"/>
              <a:t>Assist merchants with establishing payment card processing capabilities by outlining a standard method, policies &amp; procedures, and guidelines for a merchant to obtain a merchant ID through JP Morgan Chase or other payment processing options. </a:t>
            </a:r>
          </a:p>
          <a:p>
            <a:pPr lvl="1"/>
            <a:r>
              <a:rPr lang="en-US" dirty="0"/>
              <a:t>Authorize merchants for payment card processing.</a:t>
            </a:r>
          </a:p>
          <a:p>
            <a:pPr lvl="1"/>
            <a:r>
              <a:rPr lang="en-US" dirty="0"/>
              <a:t>Provide training to merchants for payment card processing and data security.</a:t>
            </a:r>
          </a:p>
          <a:p>
            <a:pPr lvl="1"/>
            <a:r>
              <a:rPr lang="en-US" dirty="0"/>
              <a:t>Assist the merchant with obtaining the payment terminal equipment and setup for payment card processing with JP Morgan Chase.</a:t>
            </a:r>
          </a:p>
          <a:p>
            <a:pPr lvl="1"/>
            <a:r>
              <a:rPr lang="en-US" dirty="0"/>
              <a:t>Oversee Payment Card Industry Data Security Standard (PCI DSS) compliance of the payment card processing merchants.</a:t>
            </a:r>
          </a:p>
          <a:p>
            <a:pPr lvl="1"/>
            <a:r>
              <a:rPr lang="en-US" dirty="0"/>
              <a:t>Conduct periodic reviews of the merchant’s payment card processing environment to ensure that all policies and procedures are being followed.</a:t>
            </a:r>
          </a:p>
        </p:txBody>
      </p:sp>
      <p:pic>
        <p:nvPicPr>
          <p:cNvPr id="4" name="Picture 3" descr="Logo&#10;&#10;Description automatically generated">
            <a:extLst>
              <a:ext uri="{FF2B5EF4-FFF2-40B4-BE49-F238E27FC236}">
                <a16:creationId xmlns:a16="http://schemas.microsoft.com/office/drawing/2014/main" id="{5BDB3886-C4D1-449F-BC2F-797F09A5E824}"/>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3792078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fontScale="92500" lnSpcReduction="10000"/>
          </a:bodyPr>
          <a:lstStyle/>
          <a:p>
            <a:pPr marL="0" indent="0">
              <a:buNone/>
            </a:pPr>
            <a:r>
              <a:rPr lang="en-US" dirty="0"/>
              <a:t>Who is an LAUSD merchant? A merchant is a unit or department that receives monetary payment for goods, services, information, or gifts. Only authorized cash collection units may request to become an electronic payment card processing merchant. We will use the term ‘merchant’ to refer to LAUSD units or departments who handle monetary transactions.</a:t>
            </a:r>
          </a:p>
          <a:p>
            <a:pPr marL="0" indent="0">
              <a:buNone/>
            </a:pPr>
            <a:r>
              <a:rPr lang="en-US" dirty="0"/>
              <a:t>Some examples of merchants are:</a:t>
            </a:r>
          </a:p>
          <a:p>
            <a:pPr lvl="1"/>
            <a:r>
              <a:rPr lang="en-US" dirty="0"/>
              <a:t>Departments accepting card payments for goods, services, registration, or events</a:t>
            </a:r>
          </a:p>
          <a:p>
            <a:pPr lvl="1"/>
            <a:r>
              <a:rPr lang="en-US" dirty="0"/>
              <a:t>School student stores </a:t>
            </a:r>
          </a:p>
          <a:p>
            <a:pPr lvl="1"/>
            <a:r>
              <a:rPr lang="en-US" dirty="0"/>
              <a:t>Testing and assessment centers</a:t>
            </a:r>
          </a:p>
          <a:p>
            <a:pPr marL="0" indent="0">
              <a:buNone/>
            </a:pPr>
            <a:r>
              <a:rPr lang="en-US" dirty="0"/>
              <a:t>Merchants who need assistance with electronic payment card payment processing should contact Accounting and Disbursement at electronicpayment@lausd.net</a:t>
            </a:r>
          </a:p>
        </p:txBody>
      </p:sp>
      <p:pic>
        <p:nvPicPr>
          <p:cNvPr id="4" name="Picture 3" descr="Logo&#10;&#10;Description automatically generated">
            <a:extLst>
              <a:ext uri="{FF2B5EF4-FFF2-40B4-BE49-F238E27FC236}">
                <a16:creationId xmlns:a16="http://schemas.microsoft.com/office/drawing/2014/main" id="{D3363575-AA96-40B5-9C0E-B93C8BB287EE}"/>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1078359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a:bodyPr>
          <a:lstStyle/>
          <a:p>
            <a:pPr marL="0" indent="0">
              <a:buNone/>
            </a:pPr>
            <a:r>
              <a:rPr lang="en-US" dirty="0"/>
              <a:t>Merchant’s Responsibilities include, but are not limited to:</a:t>
            </a:r>
          </a:p>
          <a:p>
            <a:pPr lvl="1"/>
            <a:r>
              <a:rPr lang="en-US" dirty="0"/>
              <a:t>Take all steps to secure card information and prevent fraud.</a:t>
            </a:r>
          </a:p>
          <a:p>
            <a:pPr lvl="1"/>
            <a:r>
              <a:rPr lang="en-US" dirty="0"/>
              <a:t>Follow best practices for payment card acceptance.</a:t>
            </a:r>
          </a:p>
          <a:p>
            <a:pPr lvl="1"/>
            <a:r>
              <a:rPr lang="en-US" dirty="0"/>
              <a:t>Settle all transactions daily, at end of business day.</a:t>
            </a:r>
          </a:p>
          <a:p>
            <a:pPr lvl="1"/>
            <a:r>
              <a:rPr lang="en-US" dirty="0"/>
              <a:t>Respond to all card dispute notifications within two business days.</a:t>
            </a:r>
          </a:p>
          <a:p>
            <a:pPr lvl="1"/>
            <a:r>
              <a:rPr lang="en-US" dirty="0"/>
              <a:t>Follow up with customer transaction inquiries promptly to avoid chargebacks.</a:t>
            </a:r>
          </a:p>
          <a:p>
            <a:pPr lvl="1"/>
            <a:r>
              <a:rPr lang="en-US" dirty="0"/>
              <a:t>Notify Accounting and Disbursement if cancelling payment card acceptance service and to coordinate return of card processing equipment.</a:t>
            </a:r>
          </a:p>
          <a:p>
            <a:pPr lvl="1"/>
            <a:r>
              <a:rPr lang="en-US" dirty="0"/>
              <a:t>Communicate and report any issues to Accounting and Disbursement regarding payment processes, extraordinary circumstances, or fraud.</a:t>
            </a:r>
          </a:p>
        </p:txBody>
      </p:sp>
      <p:pic>
        <p:nvPicPr>
          <p:cNvPr id="4" name="Picture 3" descr="Logo&#10;&#10;Description automatically generated">
            <a:extLst>
              <a:ext uri="{FF2B5EF4-FFF2-40B4-BE49-F238E27FC236}">
                <a16:creationId xmlns:a16="http://schemas.microsoft.com/office/drawing/2014/main" id="{18B663E8-A6F1-4BC3-A686-83FBA0A14924}"/>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3420513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a:bodyPr>
          <a:lstStyle/>
          <a:p>
            <a:pPr marL="0" indent="0">
              <a:buNone/>
            </a:pPr>
            <a:r>
              <a:rPr lang="en-US" dirty="0"/>
              <a:t>Merchant’s responsibilities (cont’d):</a:t>
            </a:r>
          </a:p>
          <a:p>
            <a:pPr lvl="1"/>
            <a:r>
              <a:rPr lang="en-US" dirty="0"/>
              <a:t>Comply with all electronic payment policies and procedures.</a:t>
            </a:r>
          </a:p>
          <a:p>
            <a:pPr lvl="1"/>
            <a:r>
              <a:rPr lang="en-US" dirty="0"/>
              <a:t>Cooperate with periodic reviews conducted by Accounting and Disbursement of the merchant’s payment card processing environment.</a:t>
            </a:r>
          </a:p>
          <a:p>
            <a:pPr lvl="1"/>
            <a:r>
              <a:rPr lang="en-US" dirty="0"/>
              <a:t>Ensure completion of Accounting and Disbursement training and adherence to guidelines.</a:t>
            </a:r>
          </a:p>
          <a:p>
            <a:pPr marL="0" indent="0">
              <a:buNone/>
            </a:pPr>
            <a:endParaRPr lang="en-US" dirty="0"/>
          </a:p>
          <a:p>
            <a:pPr marL="0" indent="0">
              <a:buNone/>
            </a:pPr>
            <a:r>
              <a:rPr lang="en-US" dirty="0"/>
              <a:t>Note: Please remember that all matters related to electronic payment processing is subject to formal review and audits.</a:t>
            </a:r>
          </a:p>
        </p:txBody>
      </p:sp>
      <p:pic>
        <p:nvPicPr>
          <p:cNvPr id="4" name="Picture 3" descr="Logo&#10;&#10;Description automatically generated">
            <a:extLst>
              <a:ext uri="{FF2B5EF4-FFF2-40B4-BE49-F238E27FC236}">
                <a16:creationId xmlns:a16="http://schemas.microsoft.com/office/drawing/2014/main" id="{F4298E93-546D-4B13-95F6-2CD1744F01FD}"/>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3457541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a:bodyPr>
          <a:lstStyle/>
          <a:p>
            <a:pPr marL="0" indent="0">
              <a:buNone/>
            </a:pPr>
            <a:r>
              <a:rPr lang="en-US" dirty="0"/>
              <a:t>Resources:</a:t>
            </a:r>
          </a:p>
          <a:p>
            <a:pPr marL="0" indent="0">
              <a:buNone/>
            </a:pPr>
            <a:r>
              <a:rPr lang="en-US" dirty="0"/>
              <a:t>The “Electronic Payment and Payment Card Industry (PCI) Compliance Policy” is the detailed policy bulletin for LAUSD payment cards.</a:t>
            </a:r>
          </a:p>
          <a:p>
            <a:pPr marL="0" indent="0">
              <a:buNone/>
            </a:pPr>
            <a:endParaRPr lang="en-US" dirty="0"/>
          </a:p>
          <a:p>
            <a:pPr marL="0" indent="0">
              <a:buNone/>
            </a:pPr>
            <a:r>
              <a:rPr lang="en-US" dirty="0"/>
              <a:t>Additionally, please refer to the following information:  </a:t>
            </a:r>
          </a:p>
          <a:p>
            <a:r>
              <a:rPr lang="en-US" dirty="0"/>
              <a:t>Bulletin for Use of Credit Card and </a:t>
            </a:r>
            <a:r>
              <a:rPr lang="en-US" dirty="0" err="1"/>
              <a:t>eWallet</a:t>
            </a:r>
            <a:r>
              <a:rPr lang="en-US" dirty="0"/>
              <a:t> Vendors: ref 113301</a:t>
            </a:r>
          </a:p>
          <a:p>
            <a:r>
              <a:rPr lang="en-US" dirty="0"/>
              <a:t>Information Protection Policy: BUL-1077.2</a:t>
            </a:r>
          </a:p>
          <a:p>
            <a:pPr marL="0" indent="0">
              <a:buNone/>
            </a:pPr>
            <a:endParaRPr lang="en-US" dirty="0"/>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3699813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3217-1BD7-4FFC-971E-892AF6D1C226}"/>
              </a:ext>
            </a:extLst>
          </p:cNvPr>
          <p:cNvSpPr>
            <a:spLocks noGrp="1"/>
          </p:cNvSpPr>
          <p:nvPr>
            <p:ph type="title"/>
          </p:nvPr>
        </p:nvSpPr>
        <p:spPr/>
        <p:txBody>
          <a:bodyPr/>
          <a:lstStyle/>
          <a:p>
            <a:r>
              <a:rPr lang="en-US" dirty="0"/>
              <a:t>Establishing payment card services</a:t>
            </a:r>
          </a:p>
        </p:txBody>
      </p:sp>
      <p:sp>
        <p:nvSpPr>
          <p:cNvPr id="3" name="Content Placeholder 2">
            <a:extLst>
              <a:ext uri="{FF2B5EF4-FFF2-40B4-BE49-F238E27FC236}">
                <a16:creationId xmlns:a16="http://schemas.microsoft.com/office/drawing/2014/main" id="{AD2FD93E-3B6F-43EB-A0E0-5E1FAAB9D11F}"/>
              </a:ext>
            </a:extLst>
          </p:cNvPr>
          <p:cNvSpPr>
            <a:spLocks noGrp="1"/>
          </p:cNvSpPr>
          <p:nvPr>
            <p:ph idx="1"/>
          </p:nvPr>
        </p:nvSpPr>
        <p:spPr>
          <a:xfrm>
            <a:off x="1141412" y="1820571"/>
            <a:ext cx="9905999" cy="4570802"/>
          </a:xfrm>
        </p:spPr>
        <p:txBody>
          <a:bodyPr>
            <a:normAutofit fontScale="92500" lnSpcReduction="20000"/>
          </a:bodyPr>
          <a:lstStyle/>
          <a:p>
            <a:pPr marL="0" indent="0">
              <a:buNone/>
            </a:pPr>
            <a:r>
              <a:rPr lang="en-US" dirty="0"/>
              <a:t>The available methods of technology, which are the preferred method for payment card processing, are as follows:</a:t>
            </a:r>
          </a:p>
          <a:p>
            <a:pPr lvl="1"/>
            <a:r>
              <a:rPr lang="en-US" dirty="0"/>
              <a:t>Point of Service Terminal (POS)</a:t>
            </a:r>
          </a:p>
          <a:p>
            <a:pPr lvl="1"/>
            <a:r>
              <a:rPr lang="en-US" dirty="0"/>
              <a:t>E-Commerce-web-based payment card processing</a:t>
            </a:r>
          </a:p>
          <a:p>
            <a:pPr marL="0" indent="0">
              <a:buNone/>
            </a:pPr>
            <a:r>
              <a:rPr lang="en-US" dirty="0"/>
              <a:t>Electronic payment may occur at purchase (the card is present) or the payment card is NOT present at time of purchase.</a:t>
            </a:r>
          </a:p>
          <a:p>
            <a:pPr marL="0" indent="0">
              <a:buNone/>
            </a:pPr>
            <a:r>
              <a:rPr lang="en-US" dirty="0"/>
              <a:t>Merchants may accept the following payment cards. </a:t>
            </a:r>
          </a:p>
          <a:p>
            <a:pPr lvl="1"/>
            <a:r>
              <a:rPr lang="en-US" dirty="0"/>
              <a:t>Visa</a:t>
            </a:r>
          </a:p>
          <a:p>
            <a:pPr lvl="1"/>
            <a:r>
              <a:rPr lang="en-US" dirty="0"/>
              <a:t>MasterCard</a:t>
            </a:r>
          </a:p>
          <a:p>
            <a:pPr lvl="1"/>
            <a:r>
              <a:rPr lang="en-US" dirty="0"/>
              <a:t>American Express (AMEX)</a:t>
            </a:r>
          </a:p>
          <a:p>
            <a:pPr lvl="1"/>
            <a:r>
              <a:rPr lang="en-US" dirty="0"/>
              <a:t>Discover</a:t>
            </a:r>
          </a:p>
          <a:p>
            <a:pPr lvl="1"/>
            <a:r>
              <a:rPr lang="en-US" dirty="0"/>
              <a:t>PIN-Based Debit cards presented at payment card terminal or POS system</a:t>
            </a:r>
          </a:p>
        </p:txBody>
      </p:sp>
      <p:pic>
        <p:nvPicPr>
          <p:cNvPr id="5" name="Picture 4" descr="Logo&#10;&#10;Description automatically generated">
            <a:extLst>
              <a:ext uri="{FF2B5EF4-FFF2-40B4-BE49-F238E27FC236}">
                <a16:creationId xmlns:a16="http://schemas.microsoft.com/office/drawing/2014/main" id="{81C40E7F-CDF9-4FA8-9D6F-71B7378AFECC}"/>
              </a:ext>
            </a:extLst>
          </p:cNvPr>
          <p:cNvPicPr>
            <a:picLocks noChangeAspect="1"/>
          </p:cNvPicPr>
          <p:nvPr/>
        </p:nvPicPr>
        <p:blipFill>
          <a:blip r:embed="rId2"/>
          <a:stretch>
            <a:fillRect/>
          </a:stretch>
        </p:blipFill>
        <p:spPr>
          <a:xfrm>
            <a:off x="10867062" y="182236"/>
            <a:ext cx="1136650" cy="1139825"/>
          </a:xfrm>
          <a:prstGeom prst="rect">
            <a:avLst/>
          </a:prstGeom>
        </p:spPr>
      </p:pic>
    </p:spTree>
    <p:extLst>
      <p:ext uri="{BB962C8B-B14F-4D97-AF65-F5344CB8AC3E}">
        <p14:creationId xmlns:p14="http://schemas.microsoft.com/office/powerpoint/2010/main" val="12246491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{486C43C7-02E1-4BB3-8422-A0176F8D5A7D}tf04033919</Template>
  <TotalTime>70757</TotalTime>
  <Words>3005</Words>
  <Application>Microsoft Office PowerPoint</Application>
  <PresentationFormat>Widescreen</PresentationFormat>
  <Paragraphs>196</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Tw Cen MT</vt:lpstr>
      <vt:lpstr>Wingdings</vt:lpstr>
      <vt:lpstr>Circuit</vt:lpstr>
      <vt:lpstr>Electronic Payment CARD  GUIDance and Procedures</vt:lpstr>
      <vt:lpstr>Table of contents</vt:lpstr>
      <vt:lpstr>INTRODUCTION</vt:lpstr>
      <vt:lpstr>INTRODUCTION</vt:lpstr>
      <vt:lpstr>INTRODUCTION</vt:lpstr>
      <vt:lpstr>INTRODUCTION</vt:lpstr>
      <vt:lpstr>INTRODUCTION</vt:lpstr>
      <vt:lpstr>INTRODUCTION</vt:lpstr>
      <vt:lpstr>Establishing payment card services</vt:lpstr>
      <vt:lpstr>Establishing payment card services</vt:lpstr>
      <vt:lpstr>Establishing payment card services</vt:lpstr>
      <vt:lpstr>Establishing payment card services</vt:lpstr>
      <vt:lpstr>Establishing payment card services</vt:lpstr>
      <vt:lpstr>Establishing payment card services</vt:lpstr>
      <vt:lpstr>Establishing payment card services</vt:lpstr>
      <vt:lpstr>Establishing payment card services</vt:lpstr>
      <vt:lpstr>payment card ACCEPTANCE PROCEDURES</vt:lpstr>
      <vt:lpstr>payment card ACCEPTANCE PROCEDURES</vt:lpstr>
      <vt:lpstr>payment card ACCEPTANCE PROCEDURES</vt:lpstr>
      <vt:lpstr>payment card ACCEPTANCE PROCEDURES</vt:lpstr>
      <vt:lpstr>payment card ACCEPTANCE PROCEDURES</vt:lpstr>
      <vt:lpstr>payment card ACCEPTANCE PROCEDURES</vt:lpstr>
      <vt:lpstr>payment card ACCEPTANCE PROCEDURES</vt:lpstr>
      <vt:lpstr>payment card ACCEPTANCE PROCEDURES</vt:lpstr>
      <vt:lpstr>payment card TERMINAL OPERATION</vt:lpstr>
      <vt:lpstr>payment card TERMINAL OPERATION</vt:lpstr>
      <vt:lpstr>Payment card reports</vt:lpstr>
      <vt:lpstr>Paper-based transactions</vt:lpstr>
      <vt:lpstr>Equipment Storage and Maintenance</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Electronic Payment  Policies and Procedures</dc:title>
  <dc:creator>braun, steven</dc:creator>
  <cp:lastModifiedBy>Shaginyan, Ovanes</cp:lastModifiedBy>
  <cp:revision>25</cp:revision>
  <dcterms:created xsi:type="dcterms:W3CDTF">2022-03-15T15:27:55Z</dcterms:created>
  <dcterms:modified xsi:type="dcterms:W3CDTF">2023-03-30T17:34:46Z</dcterms:modified>
</cp:coreProperties>
</file>